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6"/>
  </p:notesMasterIdLst>
  <p:sldIdLst>
    <p:sldId id="256" r:id="rId2"/>
    <p:sldId id="291" r:id="rId3"/>
    <p:sldId id="325" r:id="rId4"/>
    <p:sldId id="283" r:id="rId5"/>
    <p:sldId id="298" r:id="rId6"/>
    <p:sldId id="300" r:id="rId7"/>
    <p:sldId id="299" r:id="rId8"/>
    <p:sldId id="296" r:id="rId9"/>
    <p:sldId id="280" r:id="rId10"/>
    <p:sldId id="295" r:id="rId11"/>
    <p:sldId id="294" r:id="rId12"/>
    <p:sldId id="297" r:id="rId13"/>
    <p:sldId id="301" r:id="rId14"/>
    <p:sldId id="320" r:id="rId15"/>
    <p:sldId id="315" r:id="rId16"/>
    <p:sldId id="316" r:id="rId17"/>
    <p:sldId id="317" r:id="rId18"/>
    <p:sldId id="323" r:id="rId19"/>
    <p:sldId id="318" r:id="rId20"/>
    <p:sldId id="260" r:id="rId21"/>
    <p:sldId id="319" r:id="rId22"/>
    <p:sldId id="321" r:id="rId23"/>
    <p:sldId id="322" r:id="rId24"/>
    <p:sldId id="324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9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92E9647-0779-4530-B366-A46E6561FF11}" type="datetimeFigureOut">
              <a:rPr lang="ar-IQ" smtClean="0"/>
              <a:t>17/05/1442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E442940-47CE-45F3-8BB7-0F3BC6DEB9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4193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4104456"/>
          </a:xfrm>
        </p:spPr>
        <p:txBody>
          <a:bodyPr>
            <a:noAutofit/>
          </a:bodyPr>
          <a:lstStyle/>
          <a:p>
            <a:pPr rtl="0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Review of literature:</a:t>
            </a:r>
            <a:br>
              <a:rPr lang="en-US" sz="4800" b="1" dirty="0" smtClean="0"/>
            </a:br>
            <a:r>
              <a:rPr lang="en-US" sz="4800" b="1" dirty="0" smtClean="0"/>
              <a:t>unit 4</a:t>
            </a:r>
            <a:br>
              <a:rPr lang="en-US" sz="4800" b="1" dirty="0" smtClean="0"/>
            </a:br>
            <a:r>
              <a:rPr lang="en-US" sz="4800" b="1" dirty="0" smtClean="0"/>
              <a:t> </a:t>
            </a:r>
            <a:br>
              <a:rPr lang="en-US" sz="4800" b="1" dirty="0" smtClean="0"/>
            </a:br>
            <a:r>
              <a:rPr lang="en-US" sz="4800" b="1" dirty="0" smtClean="0"/>
              <a:t> </a:t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ar-SA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 rtl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A secondary source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research literature is a summary or description of the a research study written by someone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 than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original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researcher.</a:t>
            </a:r>
          </a:p>
          <a:p>
            <a:pPr marL="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sources may be used when primary sources are not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if researchers  want external opinions on an issue or problem or even the results of their own research. </a:t>
            </a:r>
          </a:p>
        </p:txBody>
      </p:sp>
    </p:spTree>
    <p:extLst>
      <p:ext uri="{BB962C8B-B14F-4D97-AF65-F5344CB8AC3E}">
        <p14:creationId xmlns:p14="http://schemas.microsoft.com/office/powerpoint/2010/main" val="2000776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525963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Secondary sources typically fail to provide much detail about studies, and they are seldom completely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objective.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always a danger that the author of the secondary source may misinterpret information or leave out important information that might be valuable to the reader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59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main sources from where that  literature can be searched  are : </a:t>
            </a:r>
          </a:p>
          <a:p>
            <a:pPr marL="514350" indent="-514350" algn="l" rtl="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CINAHL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(Cumulative Index to Nursing &amp; Allied Health Literature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PubMed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PubMed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used to search research abstracts, available at http://pubmed.com </a:t>
            </a:r>
            <a:endParaRPr lang="en-US" sz="20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MEDLINE (Medical Literature Analysis &amp; Retrieved System Online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www.pubmed.com or http://ncbi.nih.gov/entrez/query.fcgi. generally, abstracts of research articles are provided free of </a:t>
            </a:r>
            <a:r>
              <a:rPr lang="en-US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Journals</a:t>
            </a:r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online databases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081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Printed sources</a:t>
            </a:r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Printed journals</a:t>
            </a:r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reports </a:t>
            </a:r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Unpublished dissertations &amp; theses</a:t>
            </a:r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Magazines &amp; newspapers </a:t>
            </a:r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Conference papers &amp; proceedings </a:t>
            </a:r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Encyclopedias &amp;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dictionaries</a:t>
            </a:r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227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4525963"/>
          </a:xfrm>
        </p:spPr>
        <p:txBody>
          <a:bodyPr/>
          <a:lstStyle/>
          <a:p>
            <a:pPr marL="0" indent="0" algn="just" rtl="0">
              <a:buNone/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PREPARING A WRITTEN LITERATURE REVIEW 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steps are involved in preparing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written review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after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potential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need to locate the references and screen them for their relevancy.</a:t>
            </a:r>
          </a:p>
          <a:p>
            <a:pPr marL="0" indent="0" algn="just" rtl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644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25963"/>
          </a:xfrm>
        </p:spPr>
        <p:txBody>
          <a:bodyPr>
            <a:noAutofit/>
          </a:bodyPr>
          <a:lstStyle/>
          <a:p>
            <a:pPr algn="just" rtl="0"/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Screening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 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have been identiﬁed through the literature search need to be screened.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screen is totally practical—is the reference readily accessible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 rtl="0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Abstracting and Recording Notes 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document has been determined to be relevant, you should read the entire report carefully and critically, identifying material that is sufﬁciently important to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taking and observing ﬂaws in the study or gaps in the report.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useful to work with photocopied articles so that you can highlight or underline critical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1268492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Autofit/>
          </a:bodyPr>
          <a:lstStyle/>
          <a:p>
            <a:pPr algn="just" rtl="0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Organizing the Review 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information is a critical task in preparing a written review. When the literature on a topic is extensive, we recommend preparing a summary table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rtl="0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a Literature Review 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point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you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have completed the most difﬁcult tasks of the literature review process, but that process is not complete until you have drafted and edited a written product.</a:t>
            </a:r>
          </a:p>
        </p:txBody>
      </p:sp>
    </p:spTree>
    <p:extLst>
      <p:ext uri="{BB962C8B-B14F-4D97-AF65-F5344CB8AC3E}">
        <p14:creationId xmlns:p14="http://schemas.microsoft.com/office/powerpoint/2010/main" val="3452703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616624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of the Written Literature Review </a:t>
            </a: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written research review should provide readers with an objective, well-organized summary of the current state of knowledge on a topic.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 should be neither a series of quotes nor a series of abstracts. </a:t>
            </a:r>
            <a:endParaRPr lang="en-US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 tasks are to summarize and critically evaluate the evidence so as to reveal the current state of knowledge on a topic—not simply to describe what researchers have done. </a:t>
            </a:r>
            <a:endParaRPr lang="en-US" sz="28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859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should point out both consistencies and contradictions in the literature, and offer possible explanations for inconsistencies (e.g., different conceptualizations or data collection methods).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55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important studies should be described in some detail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 necessary to provide extensive coverage for every reference (especially if there are page constraints). Reports of lesser signiﬁcance that result in comparable ﬁndings can be summarized together. </a:t>
            </a:r>
          </a:p>
          <a:p>
            <a:pPr algn="just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289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4525963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sz="3600" b="1" dirty="0" smtClean="0"/>
              <a:t>Objectives</a:t>
            </a:r>
            <a:r>
              <a:rPr lang="en-US" dirty="0" smtClean="0"/>
              <a:t> </a:t>
            </a:r>
          </a:p>
          <a:p>
            <a:pPr algn="just" rtl="0">
              <a:buNone/>
            </a:pPr>
            <a:r>
              <a:rPr lang="en-US" dirty="0" smtClean="0"/>
              <a:t>On the completion of this lecture you be able to :</a:t>
            </a:r>
          </a:p>
          <a:p>
            <a:pPr algn="just" rtl="0">
              <a:buNone/>
            </a:pPr>
            <a:r>
              <a:rPr lang="en-US" dirty="0" smtClean="0"/>
              <a:t>1- Determine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</a:t>
            </a:r>
            <a:r>
              <a:rPr lang="en-US" dirty="0" smtClean="0"/>
              <a:t>of  the literature review .</a:t>
            </a:r>
          </a:p>
          <a:p>
            <a:pPr algn="just" rtl="0">
              <a:buNone/>
            </a:pPr>
            <a:r>
              <a:rPr lang="en-US" dirty="0" smtClean="0"/>
              <a:t>2- Distinguish between primary and secondary sources in research literature.</a:t>
            </a:r>
          </a:p>
          <a:p>
            <a:pPr algn="just" rtl="0">
              <a:buNone/>
            </a:pPr>
            <a:r>
              <a:rPr lang="en-US" dirty="0" smtClean="0"/>
              <a:t>3-Writing a Literature Review</a:t>
            </a:r>
          </a:p>
          <a:p>
            <a:pPr algn="just" rtl="0">
              <a:buNone/>
            </a:pPr>
            <a:endParaRPr lang="en-US" dirty="0" smtClean="0"/>
          </a:p>
          <a:p>
            <a:pPr algn="just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480720"/>
          </a:xfrm>
        </p:spPr>
        <p:txBody>
          <a:bodyPr>
            <a:noAutofit/>
          </a:bodyPr>
          <a:lstStyle/>
          <a:p>
            <a:pPr algn="just" rtl="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literature should be summarized in your own words</a:t>
            </a:r>
            <a:endParaRPr lang="ar-SA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The review should be objective, to the extent possible. Studies with findings that conflict with personal values should not be omitted. </a:t>
            </a:r>
          </a:p>
          <a:p>
            <a:pPr algn="just" rtl="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review also should not ignore a study because its findings contradict other studies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rtl="0"/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literature review should conclude with a summary of the state of the art of knowledge on the topic.</a:t>
            </a:r>
          </a:p>
          <a:p>
            <a:pPr marL="0" indent="0" algn="just" rtl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rtl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ar-S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0">
              <a:buNone/>
            </a:pP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Tips </a:t>
            </a:r>
          </a:p>
          <a:p>
            <a:pPr algn="just" rtl="0"/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preparing a written review, it is important to organize materials in a logical, coherent fashion. 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/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an outline is recommended, and the development of summary charts often helps in integrating diverse studies. </a:t>
            </a:r>
          </a:p>
        </p:txBody>
      </p:sp>
    </p:spTree>
    <p:extLst>
      <p:ext uri="{BB962C8B-B14F-4D97-AF65-F5344CB8AC3E}">
        <p14:creationId xmlns:p14="http://schemas.microsoft.com/office/powerpoint/2010/main" val="37343227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written review should not be a succession of quotes or abstracts. The reviewers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role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to point out what has been studied, how adequate and dependable the studies are, what gaps exist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body of research and (in the context of new study )what contribution the study will make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720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literature review section of a research report (or research proposal) usually includes information not only about what is known about the problem and relevant interventions (if any), but about how prevalent the problem is. 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/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reports and proposals, the authors are trying to “build a case” for their new study. </a:t>
            </a:r>
          </a:p>
        </p:txBody>
      </p:sp>
    </p:spTree>
    <p:extLst>
      <p:ext uri="{BB962C8B-B14F-4D97-AF65-F5344CB8AC3E}">
        <p14:creationId xmlns:p14="http://schemas.microsoft.com/office/powerpoint/2010/main" val="1344951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25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 OF LITERATURE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</a:p>
          <a:p>
            <a:pPr algn="just" rt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literature review is an account of what has been already established or published on a particular research topic by accredited scholars &amp; researchers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gives a theoretical base for the research &amp; helps to determine the nature of research. </a:t>
            </a:r>
          </a:p>
        </p:txBody>
      </p:sp>
    </p:spTree>
    <p:extLst>
      <p:ext uri="{BB962C8B-B14F-4D97-AF65-F5344CB8AC3E}">
        <p14:creationId xmlns:p14="http://schemas.microsoft.com/office/powerpoint/2010/main" val="1795655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608512"/>
          </a:xfrm>
        </p:spPr>
        <p:txBody>
          <a:bodyPr>
            <a:noAutofit/>
          </a:bodyPr>
          <a:lstStyle/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Review of literature is one of the most important steps in the research process. </a:t>
            </a:r>
          </a:p>
          <a:p>
            <a:pPr algn="just" rtl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 of reviewing research literature involves the identiﬁcation, selection, critical analysis, and written description of existing information on a topic. </a:t>
            </a:r>
          </a:p>
          <a:p>
            <a:pPr algn="just" rtl="0">
              <a:buNone/>
            </a:pPr>
            <a:endParaRPr lang="ar-SA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5976664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literature </a:t>
            </a:r>
          </a:p>
          <a:p>
            <a:pPr marL="0" indent="0" algn="just" rtl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reviews can serve a number of important functions in the research process—as well as important functions for nurses seeking to develop an evidence-based practice.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 rtl="0"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research problem &amp; development or refinement of research questions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 rtl="0"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Orientation to what is known and not known about an area of inquiry, to ascertain what research can best make a contribution to the existing base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</a:p>
          <a:p>
            <a:pPr marL="514350" indent="-514350" algn="just" rtl="0"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any gaps or inconsistencies in a body of knowledge.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565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 algn="just" rtl="0">
              <a:buFont typeface="+mj-lt"/>
              <a:buAutoNum type="arabicPeriod" startAt="4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Determination of a need to replicate a prior study in a different setting or with a different study population.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 rtl="0">
              <a:buFont typeface="+mj-lt"/>
              <a:buAutoNum type="arabicPeriod" startAt="4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Identiﬁcation or development of new or reﬁned clinical interventions to test through empirical research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 rtl="0">
              <a:buFont typeface="+mj-lt"/>
              <a:buAutoNum type="arabicPeriod" startAt="4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Identiﬁcation of relevant theoretical or conceptual frameworks for a research problem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 rtl="0">
              <a:buFont typeface="+mj-lt"/>
              <a:buAutoNum type="arabicPeriod" startAt="4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Identiﬁcation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suitable designs and data collection methods for a study 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026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507288" cy="4525963"/>
          </a:xfrm>
        </p:spPr>
        <p:txBody>
          <a:bodyPr>
            <a:noAutofit/>
          </a:bodyPr>
          <a:lstStyle/>
          <a:p>
            <a:pPr marL="514350" indent="-514350" algn="just" rtl="0">
              <a:buFont typeface="+mj-lt"/>
              <a:buAutoNum type="arabicPeriod" startAt="8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For those developing research proposals for funding, identiﬁcation of experts in the ﬁeld who could be used as consultants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 rtl="0">
              <a:buFont typeface="+mj-lt"/>
              <a:buAutoNum type="arabicPeriod" startAt="8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Assistance in interpreting study ﬁndings and in developing implications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158007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literature review </a:t>
            </a:r>
          </a:p>
          <a:p>
            <a:pPr marL="0" indent="0" algn="l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reviewed from two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 : </a:t>
            </a:r>
          </a:p>
          <a:p>
            <a:pPr marL="514350" indent="-514350" algn="l" rtl="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 rtl="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2993742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404664"/>
            <a:ext cx="8424936" cy="5760640"/>
          </a:xfrm>
        </p:spPr>
        <p:txBody>
          <a:bodyPr>
            <a:noAutofit/>
          </a:bodyPr>
          <a:lstStyle/>
          <a:p>
            <a:pPr algn="just" rtl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    A primary source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research literature is a description of  a research study written by the original investigator(s).</a:t>
            </a:r>
          </a:p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Literature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mostly relies on primary sources, i.e. research reports, which are description of studies written by researchers who conducted them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primary source for studies are frequently found in   journal articles.</a:t>
            </a:r>
          </a:p>
          <a:p>
            <a:pPr algn="just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1177</Words>
  <Application>Microsoft Office PowerPoint</Application>
  <PresentationFormat>On-screen Show (4:3)</PresentationFormat>
  <Paragraphs>81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Courier New</vt:lpstr>
      <vt:lpstr>Times New Roman</vt:lpstr>
      <vt:lpstr>سمة Office</vt:lpstr>
      <vt:lpstr>    Review of literature: unit 4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</dc:creator>
  <cp:lastModifiedBy>DR.Ahmed Saker 2o1O</cp:lastModifiedBy>
  <cp:revision>103</cp:revision>
  <dcterms:created xsi:type="dcterms:W3CDTF">2015-06-25T19:37:28Z</dcterms:created>
  <dcterms:modified xsi:type="dcterms:W3CDTF">2020-12-31T04:00:43Z</dcterms:modified>
</cp:coreProperties>
</file>